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Nunito"/>
      <p:regular r:id="rId31"/>
      <p:bold r:id="rId32"/>
      <p:italic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Nunito-italic.fntdata"/><Relationship Id="rId10" Type="http://schemas.openxmlformats.org/officeDocument/2006/relationships/slide" Target="slides/slide5.xml"/><Relationship Id="rId32" Type="http://schemas.openxmlformats.org/officeDocument/2006/relationships/font" Target="fonts/Nunito-bold.fntdata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font" Target="fonts/Nunito-bold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97062bd25f_5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97062bd25f_5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7062bd25f_5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7062bd25f_5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7062bd25f_5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7062bd25f_5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97062bd25f_5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97062bd25f_5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7062bd25f_5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7062bd25f_5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eba86fed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eba86fed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7062bd25f_5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97062bd25f_5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7062bd25f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7062bd25f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97062bd25f_5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97062bd25f_5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7062bd25f_5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7062bd25f_5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669acc432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669acc432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873003bc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9873003bc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7062bd25f_5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7062bd25f_5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44f115c7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44f115c7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944f115c76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944f115c76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944f115c7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944f115c7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ee452cd41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ee452cd41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440a214b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9440a214b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70a4b4ab8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70a4b4ab8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7062bd25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7062bd25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7062bd25f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7062bd25f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7062bd25f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7062bd25f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669acc43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669acc43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7062bd25f_5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7062bd25f_5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image" Target="../media/image33.png"/><Relationship Id="rId7" Type="http://schemas.openxmlformats.org/officeDocument/2006/relationships/image" Target="../media/image38.png"/><Relationship Id="rId8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46.jpg"/><Relationship Id="rId5" Type="http://schemas.openxmlformats.org/officeDocument/2006/relationships/image" Target="../media/image39.png"/><Relationship Id="rId6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g"/><Relationship Id="rId4" Type="http://schemas.openxmlformats.org/officeDocument/2006/relationships/image" Target="../media/image40.jpg"/><Relationship Id="rId5" Type="http://schemas.openxmlformats.org/officeDocument/2006/relationships/image" Target="../media/image52.jpg"/><Relationship Id="rId6" Type="http://schemas.openxmlformats.org/officeDocument/2006/relationships/image" Target="../media/image51.jpg"/><Relationship Id="rId7" Type="http://schemas.openxmlformats.org/officeDocument/2006/relationships/image" Target="../media/image4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jpg"/><Relationship Id="rId4" Type="http://schemas.openxmlformats.org/officeDocument/2006/relationships/image" Target="../media/image44.jpg"/><Relationship Id="rId5" Type="http://schemas.openxmlformats.org/officeDocument/2006/relationships/image" Target="../media/image4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Relationship Id="rId4" Type="http://schemas.openxmlformats.org/officeDocument/2006/relationships/image" Target="../media/image58.png"/><Relationship Id="rId5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jpg"/><Relationship Id="rId4" Type="http://schemas.openxmlformats.org/officeDocument/2006/relationships/image" Target="../media/image54.jpg"/><Relationship Id="rId5" Type="http://schemas.openxmlformats.org/officeDocument/2006/relationships/image" Target="../media/image56.png"/><Relationship Id="rId6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jpg"/><Relationship Id="rId4" Type="http://schemas.openxmlformats.org/officeDocument/2006/relationships/image" Target="../media/image65.jpg"/><Relationship Id="rId5" Type="http://schemas.openxmlformats.org/officeDocument/2006/relationships/image" Target="../media/image6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jpg"/><Relationship Id="rId4" Type="http://schemas.openxmlformats.org/officeDocument/2006/relationships/image" Target="../media/image6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14.gif"/><Relationship Id="rId5" Type="http://schemas.openxmlformats.org/officeDocument/2006/relationships/image" Target="../media/image16.gif"/><Relationship Id="rId6" Type="http://schemas.openxmlformats.org/officeDocument/2006/relationships/image" Target="../media/image1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19.jp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626600" y="144039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ALGUNOS ASPECTOS DEL CAOS EN SISTEMAS DINÁMICOS CON MÁS DE 2 GRADOS DE LIBERTAD</a:t>
            </a:r>
            <a:endParaRPr sz="23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576713" y="234826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Javier Montes Maldonado 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2539850" y="3041925"/>
            <a:ext cx="4395600" cy="6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Directores</a:t>
            </a:r>
            <a:endParaRPr u="sng"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Florentino Borondo Rodríguez</a:t>
            </a:r>
            <a:endParaRPr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Fabio Revuelta Peña</a:t>
            </a:r>
            <a:endParaRPr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3"/>
          <p:cNvSpPr txBox="1"/>
          <p:nvPr/>
        </p:nvSpPr>
        <p:spPr>
          <a:xfrm>
            <a:off x="1727750" y="4173225"/>
            <a:ext cx="60198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16-Noviembre-2020</a:t>
            </a:r>
            <a:endParaRPr sz="1300">
              <a:solidFill>
                <a:srgbClr val="3D85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2735825" y="2628775"/>
            <a:ext cx="41034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Tesis Doctoral </a:t>
            </a:r>
            <a:endParaRPr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98" y="2785325"/>
            <a:ext cx="2428224" cy="186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 rotWithShape="1">
          <a:blip r:embed="rId4">
            <a:alphaModFix/>
          </a:blip>
          <a:srcRect b="0" l="0" r="0" t="50629"/>
          <a:stretch/>
        </p:blipFill>
        <p:spPr>
          <a:xfrm>
            <a:off x="7092801" y="2664625"/>
            <a:ext cx="1318554" cy="6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2800" y="3328573"/>
            <a:ext cx="1318550" cy="32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2800" y="3703549"/>
            <a:ext cx="1318550" cy="74167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 txBox="1"/>
          <p:nvPr/>
        </p:nvSpPr>
        <p:spPr>
          <a:xfrm>
            <a:off x="1727750" y="3782825"/>
            <a:ext cx="60198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09</a:t>
            </a:r>
            <a:r>
              <a:rPr lang="es" sz="130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-Septiembre-2021</a:t>
            </a:r>
            <a:endParaRPr sz="1300">
              <a:solidFill>
                <a:srgbClr val="3D85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/>
          <p:nvPr>
            <p:ph type="title"/>
          </p:nvPr>
        </p:nvSpPr>
        <p:spPr>
          <a:xfrm>
            <a:off x="631275" y="649100"/>
            <a:ext cx="7876800" cy="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Superficie de sección compuesta de Poincaré</a:t>
            </a:r>
            <a:endParaRPr/>
          </a:p>
        </p:txBody>
      </p:sp>
      <p:pic>
        <p:nvPicPr>
          <p:cNvPr id="263" name="Google Shape;2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475" y="1406000"/>
            <a:ext cx="4124325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2"/>
          <p:cNvSpPr txBox="1"/>
          <p:nvPr/>
        </p:nvSpPr>
        <p:spPr>
          <a:xfrm>
            <a:off x="913375" y="1824275"/>
            <a:ext cx="83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=0.2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7165700" y="1824275"/>
            <a:ext cx="83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=0.9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2"/>
          <p:cNvSpPr txBox="1"/>
          <p:nvPr/>
        </p:nvSpPr>
        <p:spPr>
          <a:xfrm>
            <a:off x="961400" y="3492975"/>
            <a:ext cx="64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=1.1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2"/>
          <p:cNvSpPr txBox="1"/>
          <p:nvPr/>
        </p:nvSpPr>
        <p:spPr>
          <a:xfrm>
            <a:off x="7263800" y="3492975"/>
            <a:ext cx="64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=2.7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/>
          <p:nvPr>
            <p:ph type="title"/>
          </p:nvPr>
        </p:nvSpPr>
        <p:spPr>
          <a:xfrm>
            <a:off x="631275" y="649100"/>
            <a:ext cx="7876800" cy="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Función de densidad de probabilidad</a:t>
            </a:r>
            <a:endParaRPr/>
          </a:p>
        </p:txBody>
      </p:sp>
      <p:pic>
        <p:nvPicPr>
          <p:cNvPr id="273" name="Google Shape;2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025" y="1314500"/>
            <a:ext cx="4461492" cy="3432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3"/>
          <p:cNvSpPr txBox="1"/>
          <p:nvPr/>
        </p:nvSpPr>
        <p:spPr>
          <a:xfrm>
            <a:off x="468625" y="1824275"/>
            <a:ext cx="83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=0.28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3"/>
          <p:cNvSpPr txBox="1"/>
          <p:nvPr/>
        </p:nvSpPr>
        <p:spPr>
          <a:xfrm>
            <a:off x="5688525" y="1881675"/>
            <a:ext cx="83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=0.52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468625" y="3449925"/>
            <a:ext cx="79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=0.56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3"/>
          <p:cNvSpPr txBox="1"/>
          <p:nvPr/>
        </p:nvSpPr>
        <p:spPr>
          <a:xfrm>
            <a:off x="5757325" y="3449925"/>
            <a:ext cx="64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=2.5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23"/>
          <p:cNvPicPr preferRelativeResize="0"/>
          <p:nvPr/>
        </p:nvPicPr>
        <p:blipFill rotWithShape="1">
          <a:blip r:embed="rId4">
            <a:alphaModFix/>
          </a:blip>
          <a:srcRect b="56096" l="19266" r="22735" t="0"/>
          <a:stretch/>
        </p:blipFill>
        <p:spPr>
          <a:xfrm>
            <a:off x="6399325" y="2324750"/>
            <a:ext cx="1901025" cy="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 rotWithShape="1">
          <a:blip r:embed="rId4">
            <a:alphaModFix/>
          </a:blip>
          <a:srcRect b="0" l="0" r="42002" t="56096"/>
          <a:stretch/>
        </p:blipFill>
        <p:spPr>
          <a:xfrm>
            <a:off x="6334750" y="2696050"/>
            <a:ext cx="1901025" cy="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 rotWithShape="1">
          <a:blip r:embed="rId4">
            <a:alphaModFix/>
          </a:blip>
          <a:srcRect b="0" l="61927" r="0" t="59951"/>
          <a:stretch/>
        </p:blipFill>
        <p:spPr>
          <a:xfrm>
            <a:off x="6725888" y="3189850"/>
            <a:ext cx="1247900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 txBox="1"/>
          <p:nvPr>
            <p:ph type="title"/>
          </p:nvPr>
        </p:nvSpPr>
        <p:spPr>
          <a:xfrm>
            <a:off x="633600" y="255075"/>
            <a:ext cx="7876800" cy="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Interferencia constructiva y destructiva</a:t>
            </a:r>
            <a:endParaRPr/>
          </a:p>
        </p:txBody>
      </p:sp>
      <p:pic>
        <p:nvPicPr>
          <p:cNvPr id="286" name="Google Shape;2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50" y="825650"/>
            <a:ext cx="5348574" cy="405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750" y="855400"/>
            <a:ext cx="2875006" cy="34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4"/>
          <p:cNvSpPr/>
          <p:nvPr/>
        </p:nvSpPr>
        <p:spPr>
          <a:xfrm>
            <a:off x="1534125" y="2717500"/>
            <a:ext cx="111900" cy="14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51" y="339875"/>
            <a:ext cx="4078425" cy="446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925" y="3209275"/>
            <a:ext cx="3335574" cy="8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0375" y="645597"/>
            <a:ext cx="4026676" cy="63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5"/>
          <p:cNvSpPr txBox="1"/>
          <p:nvPr/>
        </p:nvSpPr>
        <p:spPr>
          <a:xfrm>
            <a:off x="4670050" y="1406025"/>
            <a:ext cx="3888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Si suponemos que las ondas promedio tienen la misma longitud de onda que las funciones de onda cuánticas...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4670050" y="2298575"/>
            <a:ext cx="39669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Las trayectorias asociadas a esas ondas promedio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¿Cumplen la condición de cuantización de Bohr-Sommerfeld?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"/>
          <p:cNvSpPr txBox="1"/>
          <p:nvPr/>
        </p:nvSpPr>
        <p:spPr>
          <a:xfrm>
            <a:off x="6140625" y="1281900"/>
            <a:ext cx="21879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Calibri"/>
                <a:ea typeface="Calibri"/>
                <a:cs typeface="Calibri"/>
                <a:sym typeface="Calibri"/>
              </a:rPr>
              <a:t>¡Sí!...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Calibri"/>
                <a:ea typeface="Calibri"/>
                <a:cs typeface="Calibri"/>
                <a:sym typeface="Calibri"/>
              </a:rPr>
              <a:t>Pero a alta memoria.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25" y="392588"/>
            <a:ext cx="5835827" cy="4358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6625">
            <a:off x="837377" y="1103071"/>
            <a:ext cx="7337591" cy="280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77243">
            <a:off x="59575" y="1280788"/>
            <a:ext cx="9143999" cy="22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06098">
            <a:off x="0" y="1153839"/>
            <a:ext cx="9144001" cy="218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4723">
            <a:off x="-117600" y="1450142"/>
            <a:ext cx="9144001" cy="209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7825" y="1504850"/>
            <a:ext cx="64674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8407" y="1308263"/>
            <a:ext cx="4195523" cy="239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 txBox="1"/>
          <p:nvPr>
            <p:ph type="title"/>
          </p:nvPr>
        </p:nvSpPr>
        <p:spPr>
          <a:xfrm>
            <a:off x="510675" y="2531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Función de dispersión y Descriptores Lagrangianos</a:t>
            </a:r>
            <a:endParaRPr/>
          </a:p>
        </p:txBody>
      </p:sp>
      <p:pic>
        <p:nvPicPr>
          <p:cNvPr id="319" name="Google Shape;3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50" y="1855600"/>
            <a:ext cx="4042476" cy="303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8" y="1855175"/>
            <a:ext cx="4042467" cy="30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8"/>
          <p:cNvSpPr/>
          <p:nvPr/>
        </p:nvSpPr>
        <p:spPr>
          <a:xfrm>
            <a:off x="1398350" y="1695200"/>
            <a:ext cx="335400" cy="25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8"/>
          <p:cNvSpPr/>
          <p:nvPr/>
        </p:nvSpPr>
        <p:spPr>
          <a:xfrm>
            <a:off x="5555100" y="2292150"/>
            <a:ext cx="471300" cy="27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5913" y="854375"/>
            <a:ext cx="3857675" cy="9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 rotWithShape="1">
          <a:blip r:embed="rId6">
            <a:alphaModFix/>
          </a:blip>
          <a:srcRect b="50909" l="89391" r="6832" t="22754"/>
          <a:stretch/>
        </p:blipFill>
        <p:spPr>
          <a:xfrm>
            <a:off x="6741725" y="992475"/>
            <a:ext cx="145099" cy="21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8"/>
          <p:cNvSpPr/>
          <p:nvPr/>
        </p:nvSpPr>
        <p:spPr>
          <a:xfrm>
            <a:off x="1262450" y="2091075"/>
            <a:ext cx="471300" cy="27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type="title"/>
          </p:nvPr>
        </p:nvSpPr>
        <p:spPr>
          <a:xfrm>
            <a:off x="819150" y="3578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Variedades estable e inestable</a:t>
            </a:r>
            <a:endParaRPr/>
          </a:p>
        </p:txBody>
      </p:sp>
      <p:pic>
        <p:nvPicPr>
          <p:cNvPr id="331" name="Google Shape;3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50" y="917476"/>
            <a:ext cx="2669625" cy="200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9"/>
          <p:cNvPicPr preferRelativeResize="0"/>
          <p:nvPr/>
        </p:nvPicPr>
        <p:blipFill rotWithShape="1">
          <a:blip r:embed="rId4">
            <a:alphaModFix/>
          </a:blip>
          <a:srcRect b="20502" l="17800" r="8491" t="0"/>
          <a:stretch/>
        </p:blipFill>
        <p:spPr>
          <a:xfrm>
            <a:off x="3231525" y="917475"/>
            <a:ext cx="1969674" cy="159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751" y="2862275"/>
            <a:ext cx="2464206" cy="18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4250" y="2862272"/>
            <a:ext cx="2464224" cy="18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9577" y="1482245"/>
            <a:ext cx="2966524" cy="26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0"/>
          <p:cNvSpPr txBox="1"/>
          <p:nvPr>
            <p:ph type="title"/>
          </p:nvPr>
        </p:nvSpPr>
        <p:spPr>
          <a:xfrm>
            <a:off x="327750" y="3023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Superficie de Sección de Poincaré</a:t>
            </a:r>
            <a:r>
              <a:rPr lang="es"/>
              <a:t> y Descriptores Lagrangianos</a:t>
            </a:r>
            <a:endParaRPr/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000" y="1576100"/>
            <a:ext cx="3509901" cy="263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1975" y="940325"/>
            <a:ext cx="2739426" cy="205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0"/>
          <p:cNvPicPr preferRelativeResize="0"/>
          <p:nvPr/>
        </p:nvPicPr>
        <p:blipFill rotWithShape="1">
          <a:blip r:embed="rId5">
            <a:alphaModFix/>
          </a:blip>
          <a:srcRect b="0" l="0" r="8491" t="0"/>
          <a:stretch/>
        </p:blipFill>
        <p:spPr>
          <a:xfrm>
            <a:off x="5171975" y="2579775"/>
            <a:ext cx="2527800" cy="2071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"/>
          <p:cNvSpPr txBox="1"/>
          <p:nvPr>
            <p:ph type="title"/>
          </p:nvPr>
        </p:nvSpPr>
        <p:spPr>
          <a:xfrm>
            <a:off x="2290825" y="239025"/>
            <a:ext cx="4062900" cy="5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Dispersión inelástica</a:t>
            </a:r>
            <a:endParaRPr/>
          </a:p>
        </p:txBody>
      </p:sp>
      <p:pic>
        <p:nvPicPr>
          <p:cNvPr id="349" name="Google Shape;3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125" y="2134478"/>
            <a:ext cx="6441950" cy="70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/>
          <p:nvPr/>
        </p:nvSpPr>
        <p:spPr>
          <a:xfrm>
            <a:off x="5775900" y="3135675"/>
            <a:ext cx="1929600" cy="1363500"/>
          </a:xfrm>
          <a:prstGeom prst="roundRect">
            <a:avLst>
              <a:gd fmla="val 8027" name="adj"/>
            </a:avLst>
          </a:prstGeom>
          <a:noFill/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4"/>
          <p:cNvSpPr/>
          <p:nvPr/>
        </p:nvSpPr>
        <p:spPr>
          <a:xfrm>
            <a:off x="1354400" y="3161575"/>
            <a:ext cx="1974000" cy="1363500"/>
          </a:xfrm>
          <a:prstGeom prst="roundRect">
            <a:avLst>
              <a:gd fmla="val 8027" name="adj"/>
            </a:avLst>
          </a:prstGeom>
          <a:solidFill>
            <a:srgbClr val="FFFFFF"/>
          </a:solidFill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3368100" y="742250"/>
            <a:ext cx="2407800" cy="1724100"/>
          </a:xfrm>
          <a:prstGeom prst="roundRect">
            <a:avLst>
              <a:gd fmla="val 8027" name="adj"/>
            </a:avLst>
          </a:prstGeom>
          <a:noFill/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4"/>
          <p:cNvSpPr txBox="1"/>
          <p:nvPr/>
        </p:nvSpPr>
        <p:spPr>
          <a:xfrm>
            <a:off x="3499800" y="1021525"/>
            <a:ext cx="21444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latin typeface="Montserrat"/>
                <a:ea typeface="Montserrat"/>
                <a:cs typeface="Montserrat"/>
                <a:sym typeface="Montserrat"/>
              </a:rPr>
              <a:t>Los sistemas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5795350" y="3161575"/>
            <a:ext cx="20145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Montserrat"/>
                <a:ea typeface="Montserrat"/>
                <a:cs typeface="Montserrat"/>
                <a:sym typeface="Montserrat"/>
              </a:rPr>
              <a:t>Dispersión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Montserrat"/>
                <a:ea typeface="Montserrat"/>
                <a:cs typeface="Montserrat"/>
                <a:sym typeface="Montserrat"/>
              </a:rPr>
              <a:t>caótica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575" y="3544375"/>
            <a:ext cx="1051651" cy="8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/>
          <p:nvPr/>
        </p:nvSpPr>
        <p:spPr>
          <a:xfrm>
            <a:off x="5987825" y="3794955"/>
            <a:ext cx="90000" cy="882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6115962" y="3794955"/>
            <a:ext cx="92400" cy="882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6155188" y="4312068"/>
            <a:ext cx="586077" cy="138571"/>
          </a:xfrm>
          <a:custGeom>
            <a:rect b="b" l="l" r="r" t="t"/>
            <a:pathLst>
              <a:path extrusionOk="0" h="18569" w="81146">
                <a:moveTo>
                  <a:pt x="0" y="17611"/>
                </a:moveTo>
                <a:cubicBezTo>
                  <a:pt x="1651" y="14683"/>
                  <a:pt x="6390" y="93"/>
                  <a:pt x="9904" y="40"/>
                </a:cubicBezTo>
                <a:cubicBezTo>
                  <a:pt x="13418" y="-13"/>
                  <a:pt x="17677" y="17185"/>
                  <a:pt x="21085" y="17291"/>
                </a:cubicBezTo>
                <a:cubicBezTo>
                  <a:pt x="24493" y="17397"/>
                  <a:pt x="27049" y="625"/>
                  <a:pt x="30350" y="678"/>
                </a:cubicBezTo>
                <a:cubicBezTo>
                  <a:pt x="33651" y="731"/>
                  <a:pt x="37325" y="17664"/>
                  <a:pt x="40892" y="17611"/>
                </a:cubicBezTo>
                <a:cubicBezTo>
                  <a:pt x="44460" y="17558"/>
                  <a:pt x="48134" y="412"/>
                  <a:pt x="51755" y="359"/>
                </a:cubicBezTo>
                <a:cubicBezTo>
                  <a:pt x="55376" y="306"/>
                  <a:pt x="59369" y="17344"/>
                  <a:pt x="62617" y="17291"/>
                </a:cubicBezTo>
                <a:cubicBezTo>
                  <a:pt x="65865" y="17238"/>
                  <a:pt x="68367" y="360"/>
                  <a:pt x="71242" y="40"/>
                </a:cubicBezTo>
                <a:cubicBezTo>
                  <a:pt x="74117" y="-279"/>
                  <a:pt x="78217" y="12286"/>
                  <a:pt x="79868" y="15374"/>
                </a:cubicBezTo>
                <a:cubicBezTo>
                  <a:pt x="81519" y="18462"/>
                  <a:pt x="80933" y="18037"/>
                  <a:pt x="81146" y="18569"/>
                </a:cubicBezTo>
              </a:path>
            </a:pathLst>
          </a:cu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Google Shape;151;p14"/>
          <p:cNvSpPr/>
          <p:nvPr/>
        </p:nvSpPr>
        <p:spPr>
          <a:xfrm>
            <a:off x="6741376" y="4312068"/>
            <a:ext cx="586077" cy="138571"/>
          </a:xfrm>
          <a:custGeom>
            <a:rect b="b" l="l" r="r" t="t"/>
            <a:pathLst>
              <a:path extrusionOk="0" h="18569" w="81146">
                <a:moveTo>
                  <a:pt x="0" y="17611"/>
                </a:moveTo>
                <a:cubicBezTo>
                  <a:pt x="1651" y="14683"/>
                  <a:pt x="6390" y="93"/>
                  <a:pt x="9904" y="40"/>
                </a:cubicBezTo>
                <a:cubicBezTo>
                  <a:pt x="13418" y="-13"/>
                  <a:pt x="17677" y="17185"/>
                  <a:pt x="21085" y="17291"/>
                </a:cubicBezTo>
                <a:cubicBezTo>
                  <a:pt x="24493" y="17397"/>
                  <a:pt x="27049" y="625"/>
                  <a:pt x="30350" y="678"/>
                </a:cubicBezTo>
                <a:cubicBezTo>
                  <a:pt x="33651" y="731"/>
                  <a:pt x="37325" y="17664"/>
                  <a:pt x="40892" y="17611"/>
                </a:cubicBezTo>
                <a:cubicBezTo>
                  <a:pt x="44460" y="17558"/>
                  <a:pt x="48134" y="412"/>
                  <a:pt x="51755" y="359"/>
                </a:cubicBezTo>
                <a:cubicBezTo>
                  <a:pt x="55376" y="306"/>
                  <a:pt x="59369" y="17344"/>
                  <a:pt x="62617" y="17291"/>
                </a:cubicBezTo>
                <a:cubicBezTo>
                  <a:pt x="65865" y="17238"/>
                  <a:pt x="68367" y="360"/>
                  <a:pt x="71242" y="40"/>
                </a:cubicBezTo>
                <a:cubicBezTo>
                  <a:pt x="74117" y="-279"/>
                  <a:pt x="78217" y="12286"/>
                  <a:pt x="79868" y="15374"/>
                </a:cubicBezTo>
                <a:cubicBezTo>
                  <a:pt x="81519" y="18462"/>
                  <a:pt x="80933" y="18037"/>
                  <a:pt x="81146" y="18569"/>
                </a:cubicBezTo>
              </a:path>
            </a:pathLst>
          </a:cu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52" name="Google Shape;152;p14"/>
          <p:cNvCxnSpPr/>
          <p:nvPr/>
        </p:nvCxnSpPr>
        <p:spPr>
          <a:xfrm>
            <a:off x="6077806" y="3929424"/>
            <a:ext cx="325500" cy="3366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14"/>
          <p:cNvCxnSpPr/>
          <p:nvPr/>
        </p:nvCxnSpPr>
        <p:spPr>
          <a:xfrm>
            <a:off x="6243572" y="3925095"/>
            <a:ext cx="345000" cy="3486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14"/>
          <p:cNvSpPr/>
          <p:nvPr/>
        </p:nvSpPr>
        <p:spPr>
          <a:xfrm>
            <a:off x="7164557" y="3773326"/>
            <a:ext cx="90000" cy="882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7411317" y="3994400"/>
            <a:ext cx="92400" cy="882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" name="Google Shape;156;p14"/>
          <p:cNvCxnSpPr/>
          <p:nvPr/>
        </p:nvCxnSpPr>
        <p:spPr>
          <a:xfrm flipH="1" rot="10800000">
            <a:off x="6590093" y="4070711"/>
            <a:ext cx="780000" cy="2043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14"/>
          <p:cNvCxnSpPr/>
          <p:nvPr/>
        </p:nvCxnSpPr>
        <p:spPr>
          <a:xfrm flipH="1" rot="10800000">
            <a:off x="6403400" y="3861606"/>
            <a:ext cx="736500" cy="4038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14"/>
          <p:cNvCxnSpPr/>
          <p:nvPr/>
        </p:nvCxnSpPr>
        <p:spPr>
          <a:xfrm rot="5400000">
            <a:off x="3005450" y="2789300"/>
            <a:ext cx="1406100" cy="760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14"/>
          <p:cNvCxnSpPr/>
          <p:nvPr/>
        </p:nvCxnSpPr>
        <p:spPr>
          <a:xfrm flipH="1" rot="-5400000">
            <a:off x="4764900" y="2704850"/>
            <a:ext cx="1249500" cy="772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14"/>
          <p:cNvSpPr txBox="1"/>
          <p:nvPr/>
        </p:nvSpPr>
        <p:spPr>
          <a:xfrm>
            <a:off x="1223750" y="3161575"/>
            <a:ext cx="2235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Montserrat"/>
                <a:ea typeface="Montserrat"/>
                <a:cs typeface="Montserrat"/>
                <a:sym typeface="Montserrat"/>
              </a:rPr>
              <a:t>Gotas caminantes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 txBox="1"/>
          <p:nvPr>
            <p:ph type="title"/>
          </p:nvPr>
        </p:nvSpPr>
        <p:spPr>
          <a:xfrm>
            <a:off x="2290825" y="239025"/>
            <a:ext cx="4062900" cy="5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Función de dispersión</a:t>
            </a:r>
            <a:endParaRPr/>
          </a:p>
        </p:txBody>
      </p:sp>
      <p:sp>
        <p:nvSpPr>
          <p:cNvPr id="355" name="Google Shape;355;p32"/>
          <p:cNvSpPr txBox="1"/>
          <p:nvPr/>
        </p:nvSpPr>
        <p:spPr>
          <a:xfrm>
            <a:off x="789675" y="3691325"/>
            <a:ext cx="1251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=0.09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2"/>
          <p:cNvSpPr txBox="1"/>
          <p:nvPr/>
        </p:nvSpPr>
        <p:spPr>
          <a:xfrm>
            <a:off x="789675" y="1897900"/>
            <a:ext cx="1251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=0.05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2"/>
          <p:cNvSpPr txBox="1"/>
          <p:nvPr/>
        </p:nvSpPr>
        <p:spPr>
          <a:xfrm>
            <a:off x="6440675" y="3691325"/>
            <a:ext cx="1251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=0.21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2"/>
          <p:cNvSpPr txBox="1"/>
          <p:nvPr/>
        </p:nvSpPr>
        <p:spPr>
          <a:xfrm>
            <a:off x="6504025" y="1799400"/>
            <a:ext cx="1251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=0.07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350" y="767025"/>
            <a:ext cx="5030775" cy="55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2"/>
          <p:cNvSpPr/>
          <p:nvPr/>
        </p:nvSpPr>
        <p:spPr>
          <a:xfrm>
            <a:off x="4065950" y="3100875"/>
            <a:ext cx="119700" cy="15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2350" y="1352925"/>
            <a:ext cx="4739651" cy="3553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/>
          <p:nvPr>
            <p:ph type="title"/>
          </p:nvPr>
        </p:nvSpPr>
        <p:spPr>
          <a:xfrm>
            <a:off x="510675" y="4008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Descriptor Lagrangiano</a:t>
            </a:r>
            <a:r>
              <a:rPr lang="es"/>
              <a:t> en función del desfase y el parámetro de impacto</a:t>
            </a:r>
            <a:endParaRPr/>
          </a:p>
        </p:txBody>
      </p:sp>
      <p:pic>
        <p:nvPicPr>
          <p:cNvPr id="367" name="Google Shape;367;p33"/>
          <p:cNvPicPr preferRelativeResize="0"/>
          <p:nvPr/>
        </p:nvPicPr>
        <p:blipFill rotWithShape="1">
          <a:blip r:embed="rId3">
            <a:alphaModFix/>
          </a:blip>
          <a:srcRect b="49425" l="50780" r="0" t="0"/>
          <a:stretch/>
        </p:blipFill>
        <p:spPr>
          <a:xfrm>
            <a:off x="5033450" y="3165100"/>
            <a:ext cx="2316900" cy="17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/>
          <p:nvPr/>
        </p:nvSpPr>
        <p:spPr>
          <a:xfrm>
            <a:off x="7446625" y="3561325"/>
            <a:ext cx="1251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=0.09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33"/>
          <p:cNvPicPr preferRelativeResize="0"/>
          <p:nvPr/>
        </p:nvPicPr>
        <p:blipFill rotWithShape="1">
          <a:blip r:embed="rId4">
            <a:alphaModFix/>
          </a:blip>
          <a:srcRect b="33104" l="51081" r="-5580" t="30720"/>
          <a:stretch/>
        </p:blipFill>
        <p:spPr>
          <a:xfrm>
            <a:off x="5159950" y="1355450"/>
            <a:ext cx="2236750" cy="1697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3"/>
          <p:cNvSpPr/>
          <p:nvPr/>
        </p:nvSpPr>
        <p:spPr>
          <a:xfrm>
            <a:off x="5567475" y="1599375"/>
            <a:ext cx="231600" cy="199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325" y="1412825"/>
            <a:ext cx="4568549" cy="348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4"/>
          <p:cNvSpPr txBox="1"/>
          <p:nvPr>
            <p:ph type="title"/>
          </p:nvPr>
        </p:nvSpPr>
        <p:spPr>
          <a:xfrm>
            <a:off x="466275" y="329100"/>
            <a:ext cx="82998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Caracterización de la parte regular del sistema </a:t>
            </a:r>
            <a:endParaRPr sz="3600"/>
          </a:p>
        </p:txBody>
      </p:sp>
      <p:pic>
        <p:nvPicPr>
          <p:cNvPr id="377" name="Google Shape;3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08175"/>
            <a:ext cx="4102200" cy="307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50" y="1486650"/>
            <a:ext cx="4159626" cy="311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38" y="881525"/>
            <a:ext cx="3477475" cy="6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7101" y="881524"/>
            <a:ext cx="2796938" cy="626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34"/>
          <p:cNvCxnSpPr/>
          <p:nvPr/>
        </p:nvCxnSpPr>
        <p:spPr>
          <a:xfrm flipH="1" rot="10800000">
            <a:off x="4291700" y="1194400"/>
            <a:ext cx="1241100" cy="9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"/>
          <p:cNvSpPr txBox="1"/>
          <p:nvPr>
            <p:ph type="title"/>
          </p:nvPr>
        </p:nvSpPr>
        <p:spPr>
          <a:xfrm>
            <a:off x="466275" y="329100"/>
            <a:ext cx="82998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Análisis de la parte regular (T&gt;0 Kelvin)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50" y="1450825"/>
            <a:ext cx="2272199" cy="17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5425" y="1450825"/>
            <a:ext cx="2272199" cy="17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7824" y="1298400"/>
            <a:ext cx="2979292" cy="3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"/>
          <p:cNvSpPr txBox="1"/>
          <p:nvPr>
            <p:ph type="title"/>
          </p:nvPr>
        </p:nvSpPr>
        <p:spPr>
          <a:xfrm>
            <a:off x="819150" y="3291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</a:t>
            </a:r>
            <a:r>
              <a:rPr lang="es"/>
              <a:t>ariedades invariantes 2.5d</a:t>
            </a:r>
            <a:endParaRPr/>
          </a:p>
        </p:txBody>
      </p:sp>
      <p:pic>
        <p:nvPicPr>
          <p:cNvPr id="395" name="Google Shape;3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50" y="1436100"/>
            <a:ext cx="3946800" cy="2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025" y="1457125"/>
            <a:ext cx="4249375" cy="291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 txBox="1"/>
          <p:nvPr>
            <p:ph type="ctrTitle"/>
          </p:nvPr>
        </p:nvSpPr>
        <p:spPr>
          <a:xfrm>
            <a:off x="626600" y="144039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ALGUNOS ASPECTOS DEL CAOS EN SISTEMAS DINÁMICOS CON MÁS DE 2 GRADOS DE LIBERTAD</a:t>
            </a:r>
            <a:endParaRPr sz="23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37"/>
          <p:cNvSpPr txBox="1"/>
          <p:nvPr>
            <p:ph idx="1" type="subTitle"/>
          </p:nvPr>
        </p:nvSpPr>
        <p:spPr>
          <a:xfrm>
            <a:off x="576713" y="234826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Javier Montes Maldonado 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2539850" y="3041925"/>
            <a:ext cx="4395600" cy="6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Directores</a:t>
            </a:r>
            <a:endParaRPr u="sng"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Florentino Borondo Rodríguez</a:t>
            </a:r>
            <a:endParaRPr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Fabio Revuelta Peña</a:t>
            </a:r>
            <a:endParaRPr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>
            <a:off x="1727750" y="4173225"/>
            <a:ext cx="60198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16-Noviembre-2020</a:t>
            </a:r>
            <a:endParaRPr sz="1300">
              <a:solidFill>
                <a:srgbClr val="3D85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37"/>
          <p:cNvSpPr txBox="1"/>
          <p:nvPr/>
        </p:nvSpPr>
        <p:spPr>
          <a:xfrm>
            <a:off x="2735825" y="2628775"/>
            <a:ext cx="41034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Tesis Doctoral </a:t>
            </a:r>
            <a:endParaRPr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6" name="Google Shape;4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98" y="2785325"/>
            <a:ext cx="2428224" cy="186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 rotWithShape="1">
          <a:blip r:embed="rId4">
            <a:alphaModFix/>
          </a:blip>
          <a:srcRect b="0" l="0" r="0" t="50629"/>
          <a:stretch/>
        </p:blipFill>
        <p:spPr>
          <a:xfrm>
            <a:off x="7092801" y="2664625"/>
            <a:ext cx="1318554" cy="6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2800" y="3328573"/>
            <a:ext cx="1318550" cy="32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2800" y="3703549"/>
            <a:ext cx="1318550" cy="74167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7"/>
          <p:cNvSpPr txBox="1"/>
          <p:nvPr/>
        </p:nvSpPr>
        <p:spPr>
          <a:xfrm>
            <a:off x="1727750" y="3782825"/>
            <a:ext cx="60198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09-Septiembre-2021</a:t>
            </a:r>
            <a:endParaRPr sz="1300">
              <a:solidFill>
                <a:srgbClr val="3D85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/>
          <p:nvPr/>
        </p:nvSpPr>
        <p:spPr>
          <a:xfrm>
            <a:off x="758850" y="1038838"/>
            <a:ext cx="44046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latin typeface="Calibri"/>
                <a:ea typeface="Calibri"/>
                <a:cs typeface="Calibri"/>
                <a:sym typeface="Calibri"/>
              </a:rPr>
              <a:t>Gotas caminantes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225" y="379525"/>
            <a:ext cx="2910101" cy="202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400" y="2652324"/>
            <a:ext cx="2910103" cy="15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3200" y="2652326"/>
            <a:ext cx="2910100" cy="154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4000" y="2652326"/>
            <a:ext cx="2910100" cy="154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/>
          <p:nvPr>
            <p:ph type="title"/>
          </p:nvPr>
        </p:nvSpPr>
        <p:spPr>
          <a:xfrm>
            <a:off x="880475" y="4735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se modeliza este experimento?</a:t>
            </a:r>
            <a:endParaRPr/>
          </a:p>
        </p:txBody>
      </p:sp>
      <p:pic>
        <p:nvPicPr>
          <p:cNvPr id="175" name="Google Shape;1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84" y="1538724"/>
            <a:ext cx="7114778" cy="4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88" y="1479987"/>
            <a:ext cx="7061574" cy="58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6"/>
          <p:cNvSpPr txBox="1"/>
          <p:nvPr/>
        </p:nvSpPr>
        <p:spPr>
          <a:xfrm>
            <a:off x="831300" y="2761825"/>
            <a:ext cx="1094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Aceleración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6"/>
          <p:cNvSpPr txBox="1"/>
          <p:nvPr/>
        </p:nvSpPr>
        <p:spPr>
          <a:xfrm>
            <a:off x="1886675" y="2862275"/>
            <a:ext cx="11334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Fricción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6"/>
          <p:cNvSpPr txBox="1"/>
          <p:nvPr/>
        </p:nvSpPr>
        <p:spPr>
          <a:xfrm>
            <a:off x="3842425" y="2812050"/>
            <a:ext cx="9855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Fuerza asociada al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potencial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6"/>
          <p:cNvSpPr txBox="1"/>
          <p:nvPr/>
        </p:nvSpPr>
        <p:spPr>
          <a:xfrm>
            <a:off x="5939775" y="2844300"/>
            <a:ext cx="21222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Fuerza que ejerce la superficie sobre la gota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1" name="Google Shape;181;p16"/>
          <p:cNvCxnSpPr/>
          <p:nvPr/>
        </p:nvCxnSpPr>
        <p:spPr>
          <a:xfrm rot="10800000">
            <a:off x="1248175" y="2234525"/>
            <a:ext cx="72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2" name="Google Shape;182;p16"/>
          <p:cNvCxnSpPr/>
          <p:nvPr/>
        </p:nvCxnSpPr>
        <p:spPr>
          <a:xfrm rot="10800000">
            <a:off x="2361850" y="2234513"/>
            <a:ext cx="72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3" name="Google Shape;183;p16"/>
          <p:cNvCxnSpPr/>
          <p:nvPr/>
        </p:nvCxnSpPr>
        <p:spPr>
          <a:xfrm rot="10800000">
            <a:off x="4200075" y="2234525"/>
            <a:ext cx="72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" name="Google Shape;184;p16"/>
          <p:cNvCxnSpPr/>
          <p:nvPr/>
        </p:nvCxnSpPr>
        <p:spPr>
          <a:xfrm rot="10800000">
            <a:off x="6662375" y="2234525"/>
            <a:ext cx="72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5" name="Google Shape;1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400" y="3823200"/>
            <a:ext cx="4702526" cy="6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6"/>
          <p:cNvPicPr preferRelativeResize="0"/>
          <p:nvPr/>
        </p:nvPicPr>
        <p:blipFill rotWithShape="1">
          <a:blip r:embed="rId4">
            <a:alphaModFix/>
          </a:blip>
          <a:srcRect b="0" l="66468" r="28553" t="0"/>
          <a:stretch/>
        </p:blipFill>
        <p:spPr>
          <a:xfrm>
            <a:off x="5824981" y="3604138"/>
            <a:ext cx="351526" cy="58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16"/>
          <p:cNvCxnSpPr/>
          <p:nvPr/>
        </p:nvCxnSpPr>
        <p:spPr>
          <a:xfrm>
            <a:off x="6319975" y="3852250"/>
            <a:ext cx="83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" name="Google Shape;188;p16"/>
          <p:cNvSpPr txBox="1"/>
          <p:nvPr/>
        </p:nvSpPr>
        <p:spPr>
          <a:xfrm>
            <a:off x="7266000" y="3547450"/>
            <a:ext cx="1133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Parámetro de memoria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 txBox="1"/>
          <p:nvPr>
            <p:ph type="title"/>
          </p:nvPr>
        </p:nvSpPr>
        <p:spPr>
          <a:xfrm>
            <a:off x="819150" y="443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Simplificación de modelo</a:t>
            </a:r>
            <a:endParaRPr/>
          </a:p>
        </p:txBody>
      </p:sp>
      <p:sp>
        <p:nvSpPr>
          <p:cNvPr id="194" name="Google Shape;194;p17"/>
          <p:cNvSpPr txBox="1"/>
          <p:nvPr>
            <p:ph idx="1" type="body"/>
          </p:nvPr>
        </p:nvSpPr>
        <p:spPr>
          <a:xfrm>
            <a:off x="553725" y="1115550"/>
            <a:ext cx="47619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ocurre cuando solamente se tiene en cuenta el último rebote de  la gota?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/>
              <a:t>Aproximación a </a:t>
            </a:r>
            <a:r>
              <a:rPr i="1" lang="es"/>
              <a:t>Baja memoria:</a:t>
            </a:r>
            <a:endParaRPr/>
          </a:p>
        </p:txBody>
      </p:sp>
      <p:pic>
        <p:nvPicPr>
          <p:cNvPr id="195" name="Google Shape;1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678" y="2121550"/>
            <a:ext cx="5844647" cy="11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7"/>
          <p:cNvSpPr/>
          <p:nvPr/>
        </p:nvSpPr>
        <p:spPr>
          <a:xfrm rot="10800000">
            <a:off x="4860465" y="3762607"/>
            <a:ext cx="2575368" cy="520182"/>
          </a:xfrm>
          <a:prstGeom prst="flowChartTerminator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5277625" y="3781650"/>
            <a:ext cx="22167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Fricción de Rayleigh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4820675" y="1979925"/>
            <a:ext cx="2625600" cy="1438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>
            <p:ph type="title"/>
          </p:nvPr>
        </p:nvSpPr>
        <p:spPr>
          <a:xfrm>
            <a:off x="819150" y="3578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 de dispersión caótica de átomos de helio por una superficie de cobre</a:t>
            </a:r>
            <a:endParaRPr/>
          </a:p>
        </p:txBody>
      </p:sp>
      <p:pic>
        <p:nvPicPr>
          <p:cNvPr id="204" name="Google Shape;2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75" y="3823600"/>
            <a:ext cx="4071976" cy="8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88" y="1464800"/>
            <a:ext cx="4938134" cy="22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0779" y="2124675"/>
            <a:ext cx="3517800" cy="23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/>
          <p:nvPr/>
        </p:nvSpPr>
        <p:spPr>
          <a:xfrm>
            <a:off x="2357663" y="2941200"/>
            <a:ext cx="624000" cy="566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/>
          <p:nvPr>
            <p:ph type="title"/>
          </p:nvPr>
        </p:nvSpPr>
        <p:spPr>
          <a:xfrm>
            <a:off x="819150" y="3578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 de dispersión caótica de átomos de helio por una superficie de cobre</a:t>
            </a:r>
            <a:endParaRPr/>
          </a:p>
        </p:txBody>
      </p:sp>
      <p:pic>
        <p:nvPicPr>
          <p:cNvPr id="213" name="Google Shape;2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550" y="1857500"/>
            <a:ext cx="2420500" cy="189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9130" y="3952821"/>
            <a:ext cx="1741225" cy="6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5929" y="4150453"/>
            <a:ext cx="1741225" cy="297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19"/>
          <p:cNvCxnSpPr/>
          <p:nvPr/>
        </p:nvCxnSpPr>
        <p:spPr>
          <a:xfrm>
            <a:off x="6318688" y="4299213"/>
            <a:ext cx="7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7" name="Google Shape;2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200" y="1436050"/>
            <a:ext cx="4181129" cy="313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/>
          <p:nvPr/>
        </p:nvSpPr>
        <p:spPr>
          <a:xfrm>
            <a:off x="4202300" y="3637150"/>
            <a:ext cx="660000" cy="403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0"/>
          <p:cNvSpPr/>
          <p:nvPr/>
        </p:nvSpPr>
        <p:spPr>
          <a:xfrm>
            <a:off x="6321100" y="3135675"/>
            <a:ext cx="1929600" cy="1363500"/>
          </a:xfrm>
          <a:prstGeom prst="roundRect">
            <a:avLst>
              <a:gd fmla="val 8027" name="adj"/>
            </a:avLst>
          </a:prstGeom>
          <a:solidFill>
            <a:srgbClr val="FFFFFF"/>
          </a:solidFill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0"/>
          <p:cNvSpPr/>
          <p:nvPr/>
        </p:nvSpPr>
        <p:spPr>
          <a:xfrm>
            <a:off x="823975" y="3161475"/>
            <a:ext cx="1974000" cy="1363500"/>
          </a:xfrm>
          <a:prstGeom prst="roundRect">
            <a:avLst>
              <a:gd fmla="val 8027" name="adj"/>
            </a:avLst>
          </a:prstGeom>
          <a:noFill/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6340550" y="3161575"/>
            <a:ext cx="20145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Montserrat"/>
                <a:ea typeface="Montserrat"/>
                <a:cs typeface="Montserrat"/>
                <a:sym typeface="Montserrat"/>
              </a:rPr>
              <a:t>Dispersión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Montserrat"/>
                <a:ea typeface="Montserrat"/>
                <a:cs typeface="Montserrat"/>
                <a:sym typeface="Montserrat"/>
              </a:rPr>
              <a:t>caótica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150" y="3544275"/>
            <a:ext cx="1051651" cy="8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0"/>
          <p:cNvSpPr/>
          <p:nvPr/>
        </p:nvSpPr>
        <p:spPr>
          <a:xfrm>
            <a:off x="6533025" y="3794955"/>
            <a:ext cx="90000" cy="882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0"/>
          <p:cNvSpPr/>
          <p:nvPr/>
        </p:nvSpPr>
        <p:spPr>
          <a:xfrm>
            <a:off x="6661162" y="3794955"/>
            <a:ext cx="92400" cy="882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6700388" y="4312068"/>
            <a:ext cx="586077" cy="138571"/>
          </a:xfrm>
          <a:custGeom>
            <a:rect b="b" l="l" r="r" t="t"/>
            <a:pathLst>
              <a:path extrusionOk="0" h="18569" w="81146">
                <a:moveTo>
                  <a:pt x="0" y="17611"/>
                </a:moveTo>
                <a:cubicBezTo>
                  <a:pt x="1651" y="14683"/>
                  <a:pt x="6390" y="93"/>
                  <a:pt x="9904" y="40"/>
                </a:cubicBezTo>
                <a:cubicBezTo>
                  <a:pt x="13418" y="-13"/>
                  <a:pt x="17677" y="17185"/>
                  <a:pt x="21085" y="17291"/>
                </a:cubicBezTo>
                <a:cubicBezTo>
                  <a:pt x="24493" y="17397"/>
                  <a:pt x="27049" y="625"/>
                  <a:pt x="30350" y="678"/>
                </a:cubicBezTo>
                <a:cubicBezTo>
                  <a:pt x="33651" y="731"/>
                  <a:pt x="37325" y="17664"/>
                  <a:pt x="40892" y="17611"/>
                </a:cubicBezTo>
                <a:cubicBezTo>
                  <a:pt x="44460" y="17558"/>
                  <a:pt x="48134" y="412"/>
                  <a:pt x="51755" y="359"/>
                </a:cubicBezTo>
                <a:cubicBezTo>
                  <a:pt x="55376" y="306"/>
                  <a:pt x="59369" y="17344"/>
                  <a:pt x="62617" y="17291"/>
                </a:cubicBezTo>
                <a:cubicBezTo>
                  <a:pt x="65865" y="17238"/>
                  <a:pt x="68367" y="360"/>
                  <a:pt x="71242" y="40"/>
                </a:cubicBezTo>
                <a:cubicBezTo>
                  <a:pt x="74117" y="-279"/>
                  <a:pt x="78217" y="12286"/>
                  <a:pt x="79868" y="15374"/>
                </a:cubicBezTo>
                <a:cubicBezTo>
                  <a:pt x="81519" y="18462"/>
                  <a:pt x="80933" y="18037"/>
                  <a:pt x="81146" y="18569"/>
                </a:cubicBezTo>
              </a:path>
            </a:pathLst>
          </a:cu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0" name="Google Shape;230;p20"/>
          <p:cNvSpPr/>
          <p:nvPr/>
        </p:nvSpPr>
        <p:spPr>
          <a:xfrm>
            <a:off x="7286576" y="4312068"/>
            <a:ext cx="586077" cy="138571"/>
          </a:xfrm>
          <a:custGeom>
            <a:rect b="b" l="l" r="r" t="t"/>
            <a:pathLst>
              <a:path extrusionOk="0" h="18569" w="81146">
                <a:moveTo>
                  <a:pt x="0" y="17611"/>
                </a:moveTo>
                <a:cubicBezTo>
                  <a:pt x="1651" y="14683"/>
                  <a:pt x="6390" y="93"/>
                  <a:pt x="9904" y="40"/>
                </a:cubicBezTo>
                <a:cubicBezTo>
                  <a:pt x="13418" y="-13"/>
                  <a:pt x="17677" y="17185"/>
                  <a:pt x="21085" y="17291"/>
                </a:cubicBezTo>
                <a:cubicBezTo>
                  <a:pt x="24493" y="17397"/>
                  <a:pt x="27049" y="625"/>
                  <a:pt x="30350" y="678"/>
                </a:cubicBezTo>
                <a:cubicBezTo>
                  <a:pt x="33651" y="731"/>
                  <a:pt x="37325" y="17664"/>
                  <a:pt x="40892" y="17611"/>
                </a:cubicBezTo>
                <a:cubicBezTo>
                  <a:pt x="44460" y="17558"/>
                  <a:pt x="48134" y="412"/>
                  <a:pt x="51755" y="359"/>
                </a:cubicBezTo>
                <a:cubicBezTo>
                  <a:pt x="55376" y="306"/>
                  <a:pt x="59369" y="17344"/>
                  <a:pt x="62617" y="17291"/>
                </a:cubicBezTo>
                <a:cubicBezTo>
                  <a:pt x="65865" y="17238"/>
                  <a:pt x="68367" y="360"/>
                  <a:pt x="71242" y="40"/>
                </a:cubicBezTo>
                <a:cubicBezTo>
                  <a:pt x="74117" y="-279"/>
                  <a:pt x="78217" y="12286"/>
                  <a:pt x="79868" y="15374"/>
                </a:cubicBezTo>
                <a:cubicBezTo>
                  <a:pt x="81519" y="18462"/>
                  <a:pt x="80933" y="18037"/>
                  <a:pt x="81146" y="18569"/>
                </a:cubicBezTo>
              </a:path>
            </a:pathLst>
          </a:cu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31" name="Google Shape;231;p20"/>
          <p:cNvCxnSpPr/>
          <p:nvPr/>
        </p:nvCxnSpPr>
        <p:spPr>
          <a:xfrm>
            <a:off x="6623006" y="3929424"/>
            <a:ext cx="325500" cy="3366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20"/>
          <p:cNvCxnSpPr/>
          <p:nvPr/>
        </p:nvCxnSpPr>
        <p:spPr>
          <a:xfrm>
            <a:off x="6788772" y="3925095"/>
            <a:ext cx="345000" cy="3486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20"/>
          <p:cNvSpPr/>
          <p:nvPr/>
        </p:nvSpPr>
        <p:spPr>
          <a:xfrm>
            <a:off x="7709757" y="3773326"/>
            <a:ext cx="90000" cy="882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0"/>
          <p:cNvSpPr/>
          <p:nvPr/>
        </p:nvSpPr>
        <p:spPr>
          <a:xfrm>
            <a:off x="7956517" y="3994400"/>
            <a:ext cx="92400" cy="882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rgbClr val="233A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5" name="Google Shape;235;p20"/>
          <p:cNvCxnSpPr/>
          <p:nvPr/>
        </p:nvCxnSpPr>
        <p:spPr>
          <a:xfrm flipH="1" rot="10800000">
            <a:off x="7135293" y="4070711"/>
            <a:ext cx="780000" cy="2043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20"/>
          <p:cNvCxnSpPr/>
          <p:nvPr/>
        </p:nvCxnSpPr>
        <p:spPr>
          <a:xfrm flipH="1" rot="10800000">
            <a:off x="6948600" y="3861606"/>
            <a:ext cx="736500" cy="403800"/>
          </a:xfrm>
          <a:prstGeom prst="straightConnector1">
            <a:avLst/>
          </a:prstGeom>
          <a:noFill/>
          <a:ln cap="flat" cmpd="sng" w="9525">
            <a:solidFill>
              <a:srgbClr val="233A4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20"/>
          <p:cNvCxnSpPr/>
          <p:nvPr/>
        </p:nvCxnSpPr>
        <p:spPr>
          <a:xfrm rot="5400000">
            <a:off x="2475025" y="2789200"/>
            <a:ext cx="1406100" cy="760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20"/>
          <p:cNvCxnSpPr/>
          <p:nvPr/>
        </p:nvCxnSpPr>
        <p:spPr>
          <a:xfrm flipH="1" rot="-5400000">
            <a:off x="5310100" y="2704850"/>
            <a:ext cx="1249500" cy="772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20"/>
          <p:cNvSpPr/>
          <p:nvPr/>
        </p:nvSpPr>
        <p:spPr>
          <a:xfrm>
            <a:off x="3328400" y="742250"/>
            <a:ext cx="2407800" cy="1724100"/>
          </a:xfrm>
          <a:prstGeom prst="roundRect">
            <a:avLst>
              <a:gd fmla="val 8027" name="adj"/>
            </a:avLst>
          </a:prstGeom>
          <a:noFill/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0"/>
          <p:cNvSpPr txBox="1"/>
          <p:nvPr/>
        </p:nvSpPr>
        <p:spPr>
          <a:xfrm>
            <a:off x="3460100" y="909250"/>
            <a:ext cx="21444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latin typeface="Montserrat"/>
                <a:ea typeface="Montserrat"/>
                <a:cs typeface="Montserrat"/>
                <a:sym typeface="Montserrat"/>
              </a:rPr>
              <a:t>Resultados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20"/>
          <p:cNvPicPr preferRelativeResize="0"/>
          <p:nvPr/>
        </p:nvPicPr>
        <p:blipFill rotWithShape="1">
          <a:blip r:embed="rId4">
            <a:alphaModFix/>
          </a:blip>
          <a:srcRect b="36278" l="21765" r="18371" t="29707"/>
          <a:stretch/>
        </p:blipFill>
        <p:spPr>
          <a:xfrm>
            <a:off x="3414700" y="1459150"/>
            <a:ext cx="2235201" cy="95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 rotWithShape="1">
          <a:blip r:embed="rId5">
            <a:alphaModFix/>
          </a:blip>
          <a:srcRect b="36423" l="1025" r="91513" t="24653"/>
          <a:stretch/>
        </p:blipFill>
        <p:spPr>
          <a:xfrm>
            <a:off x="4427963" y="3717100"/>
            <a:ext cx="208675" cy="24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0"/>
          <p:cNvCxnSpPr>
            <a:stCxn id="222" idx="0"/>
            <a:endCxn id="239" idx="2"/>
          </p:cNvCxnSpPr>
          <p:nvPr/>
        </p:nvCxnSpPr>
        <p:spPr>
          <a:xfrm rot="-5400000">
            <a:off x="3947150" y="3051400"/>
            <a:ext cx="1170900" cy="6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p20"/>
          <p:cNvSpPr txBox="1"/>
          <p:nvPr/>
        </p:nvSpPr>
        <p:spPr>
          <a:xfrm>
            <a:off x="693325" y="3161575"/>
            <a:ext cx="2235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Montserrat"/>
                <a:ea typeface="Montserrat"/>
                <a:cs typeface="Montserrat"/>
                <a:sym typeface="Montserrat"/>
              </a:rPr>
              <a:t>Gotas caminantes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 txBox="1"/>
          <p:nvPr>
            <p:ph type="title"/>
          </p:nvPr>
        </p:nvSpPr>
        <p:spPr>
          <a:xfrm>
            <a:off x="631275" y="649100"/>
            <a:ext cx="7876800" cy="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Localización dinámica. Modelo baja memoria.</a:t>
            </a:r>
            <a:endParaRPr/>
          </a:p>
        </p:txBody>
      </p:sp>
      <p:pic>
        <p:nvPicPr>
          <p:cNvPr id="250" name="Google Shape;2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250" y="1249925"/>
            <a:ext cx="3124317" cy="34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117" y="1249925"/>
            <a:ext cx="3131825" cy="343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1"/>
          <p:cNvSpPr txBox="1"/>
          <p:nvPr/>
        </p:nvSpPr>
        <p:spPr>
          <a:xfrm>
            <a:off x="462700" y="1485575"/>
            <a:ext cx="83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=0.2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462700" y="2593000"/>
            <a:ext cx="83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=0.4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1"/>
          <p:cNvSpPr txBox="1"/>
          <p:nvPr/>
        </p:nvSpPr>
        <p:spPr>
          <a:xfrm>
            <a:off x="462700" y="3700425"/>
            <a:ext cx="64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=0.5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1"/>
          <p:cNvSpPr txBox="1"/>
          <p:nvPr/>
        </p:nvSpPr>
        <p:spPr>
          <a:xfrm>
            <a:off x="7710500" y="1630825"/>
            <a:ext cx="107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=0.7, 0.9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7710500" y="2738250"/>
            <a:ext cx="83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=1, 1.1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7710500" y="3845675"/>
            <a:ext cx="107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" sz="10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=1.8, 2.1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